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65" r:id="rId15"/>
    <p:sldId id="266" r:id="rId16"/>
    <p:sldId id="267" r:id="rId17"/>
    <p:sldId id="269" r:id="rId18"/>
    <p:sldId id="270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BBBED-A5C1-4AEE-93DD-FEEF421AF392}" v="399" dt="2023-01-20T14:55:49.401"/>
    <p1510:client id="{3D5ECC3B-3468-4777-AACC-E3EE2B414D1E}" v="7" dt="2023-01-20T13:14:26.036"/>
    <p1510:client id="{F2B297A0-31C3-E16E-3514-DA27DBFFA180}" v="320" dt="2023-01-20T04:05:57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élie Roesch" userId="032a05286ed7d3d4" providerId="Windows Live" clId="Web-{283BBBED-A5C1-4AEE-93DD-FEEF421AF392}"/>
    <pc:docChg chg="modSld">
      <pc:chgData name="Amélie Roesch" userId="032a05286ed7d3d4" providerId="Windows Live" clId="Web-{283BBBED-A5C1-4AEE-93DD-FEEF421AF392}" dt="2023-01-20T14:55:49.401" v="377" actId="20577"/>
      <pc:docMkLst>
        <pc:docMk/>
      </pc:docMkLst>
      <pc:sldChg chg="modSp">
        <pc:chgData name="Amélie Roesch" userId="032a05286ed7d3d4" providerId="Windows Live" clId="Web-{283BBBED-A5C1-4AEE-93DD-FEEF421AF392}" dt="2023-01-20T13:12:17.310" v="41" actId="20577"/>
        <pc:sldMkLst>
          <pc:docMk/>
          <pc:sldMk cId="1836733597" sldId="261"/>
        </pc:sldMkLst>
        <pc:spChg chg="mod">
          <ac:chgData name="Amélie Roesch" userId="032a05286ed7d3d4" providerId="Windows Live" clId="Web-{283BBBED-A5C1-4AEE-93DD-FEEF421AF392}" dt="2023-01-20T13:12:17.310" v="41" actId="20577"/>
          <ac:spMkLst>
            <pc:docMk/>
            <pc:sldMk cId="1836733597" sldId="261"/>
            <ac:spMk id="3" creationId="{81742284-DF1D-E4D8-CAA5-CB54473077ED}"/>
          </ac:spMkLst>
        </pc:spChg>
      </pc:sldChg>
      <pc:sldChg chg="modSp">
        <pc:chgData name="Amélie Roesch" userId="032a05286ed7d3d4" providerId="Windows Live" clId="Web-{283BBBED-A5C1-4AEE-93DD-FEEF421AF392}" dt="2023-01-20T13:06:09.018" v="40" actId="20577"/>
        <pc:sldMkLst>
          <pc:docMk/>
          <pc:sldMk cId="3947846216" sldId="264"/>
        </pc:sldMkLst>
        <pc:spChg chg="mod">
          <ac:chgData name="Amélie Roesch" userId="032a05286ed7d3d4" providerId="Windows Live" clId="Web-{283BBBED-A5C1-4AEE-93DD-FEEF421AF392}" dt="2023-01-20T13:06:04.658" v="33" actId="14100"/>
          <ac:spMkLst>
            <pc:docMk/>
            <pc:sldMk cId="3947846216" sldId="264"/>
            <ac:spMk id="2" creationId="{40FECC5D-BE6A-3558-627E-6C325D2573C8}"/>
          </ac:spMkLst>
        </pc:spChg>
        <pc:spChg chg="mod">
          <ac:chgData name="Amélie Roesch" userId="032a05286ed7d3d4" providerId="Windows Live" clId="Web-{283BBBED-A5C1-4AEE-93DD-FEEF421AF392}" dt="2023-01-20T13:06:09.018" v="40" actId="20577"/>
          <ac:spMkLst>
            <pc:docMk/>
            <pc:sldMk cId="3947846216" sldId="264"/>
            <ac:spMk id="138" creationId="{1A744D85-919A-33CB-57B2-8391A3CB197F}"/>
          </ac:spMkLst>
        </pc:spChg>
      </pc:sldChg>
      <pc:sldChg chg="modSp">
        <pc:chgData name="Amélie Roesch" userId="032a05286ed7d3d4" providerId="Windows Live" clId="Web-{283BBBED-A5C1-4AEE-93DD-FEEF421AF392}" dt="2023-01-20T14:55:49.401" v="377" actId="20577"/>
        <pc:sldMkLst>
          <pc:docMk/>
          <pc:sldMk cId="3279880172" sldId="270"/>
        </pc:sldMkLst>
        <pc:spChg chg="mod">
          <ac:chgData name="Amélie Roesch" userId="032a05286ed7d3d4" providerId="Windows Live" clId="Web-{283BBBED-A5C1-4AEE-93DD-FEEF421AF392}" dt="2023-01-20T14:55:49.401" v="377" actId="20577"/>
          <ac:spMkLst>
            <pc:docMk/>
            <pc:sldMk cId="3279880172" sldId="270"/>
            <ac:spMk id="3" creationId="{8650F6B7-FF99-C5E7-9FEE-2DA15A811E2D}"/>
          </ac:spMkLst>
        </pc:spChg>
      </pc:sldChg>
    </pc:docChg>
  </pc:docChgLst>
  <pc:docChgLst>
    <pc:chgData name="Caroline Bulot" userId="e4a0d9fc185445f7" providerId="LiveId" clId="{3D5ECC3B-3468-4777-AACC-E3EE2B414D1E}"/>
    <pc:docChg chg="custSel modSld">
      <pc:chgData name="Caroline Bulot" userId="e4a0d9fc185445f7" providerId="LiveId" clId="{3D5ECC3B-3468-4777-AACC-E3EE2B414D1E}" dt="2023-01-20T14:31:05.478" v="82" actId="20577"/>
      <pc:docMkLst>
        <pc:docMk/>
      </pc:docMkLst>
      <pc:sldChg chg="modSp mod">
        <pc:chgData name="Caroline Bulot" userId="e4a0d9fc185445f7" providerId="LiveId" clId="{3D5ECC3B-3468-4777-AACC-E3EE2B414D1E}" dt="2023-01-20T13:10:46.200" v="8" actId="27636"/>
        <pc:sldMkLst>
          <pc:docMk/>
          <pc:sldMk cId="2959053548" sldId="257"/>
        </pc:sldMkLst>
        <pc:spChg chg="mod">
          <ac:chgData name="Caroline Bulot" userId="e4a0d9fc185445f7" providerId="LiveId" clId="{3D5ECC3B-3468-4777-AACC-E3EE2B414D1E}" dt="2023-01-20T13:10:46.200" v="8" actId="27636"/>
          <ac:spMkLst>
            <pc:docMk/>
            <pc:sldMk cId="2959053548" sldId="257"/>
            <ac:spMk id="3" creationId="{C36AC7A3-8C0C-D599-24ED-4BA74E8723B4}"/>
          </ac:spMkLst>
        </pc:spChg>
      </pc:sldChg>
      <pc:sldChg chg="modSp mod">
        <pc:chgData name="Caroline Bulot" userId="e4a0d9fc185445f7" providerId="LiveId" clId="{3D5ECC3B-3468-4777-AACC-E3EE2B414D1E}" dt="2023-01-20T14:31:05.478" v="82" actId="20577"/>
        <pc:sldMkLst>
          <pc:docMk/>
          <pc:sldMk cId="814479876" sldId="262"/>
        </pc:sldMkLst>
        <pc:spChg chg="mod">
          <ac:chgData name="Caroline Bulot" userId="e4a0d9fc185445f7" providerId="LiveId" clId="{3D5ECC3B-3468-4777-AACC-E3EE2B414D1E}" dt="2023-01-20T14:31:05.478" v="82" actId="20577"/>
          <ac:spMkLst>
            <pc:docMk/>
            <pc:sldMk cId="814479876" sldId="262"/>
            <ac:spMk id="53" creationId="{1E962430-2687-8170-81C0-ED448A9B6ACD}"/>
          </ac:spMkLst>
        </pc:spChg>
      </pc:sldChg>
      <pc:sldChg chg="modSp mod">
        <pc:chgData name="Caroline Bulot" userId="e4a0d9fc185445f7" providerId="LiveId" clId="{3D5ECC3B-3468-4777-AACC-E3EE2B414D1E}" dt="2023-01-20T13:14:26.036" v="9" actId="20577"/>
        <pc:sldMkLst>
          <pc:docMk/>
          <pc:sldMk cId="4232219967" sldId="265"/>
        </pc:sldMkLst>
        <pc:spChg chg="mod">
          <ac:chgData name="Caroline Bulot" userId="e4a0d9fc185445f7" providerId="LiveId" clId="{3D5ECC3B-3468-4777-AACC-E3EE2B414D1E}" dt="2023-01-20T13:14:26.036" v="9" actId="20577"/>
          <ac:spMkLst>
            <pc:docMk/>
            <pc:sldMk cId="4232219967" sldId="265"/>
            <ac:spMk id="3" creationId="{71A7C627-0BBC-57B5-7860-566A28F106F5}"/>
          </ac:spMkLst>
        </pc:spChg>
      </pc:sldChg>
      <pc:sldChg chg="addSp modSp mod">
        <pc:chgData name="Caroline Bulot" userId="e4a0d9fc185445f7" providerId="LiveId" clId="{3D5ECC3B-3468-4777-AACC-E3EE2B414D1E}" dt="2023-01-20T08:34:33.935" v="6" actId="1076"/>
        <pc:sldMkLst>
          <pc:docMk/>
          <pc:sldMk cId="1819977773" sldId="266"/>
        </pc:sldMkLst>
        <pc:picChg chg="add mod">
          <ac:chgData name="Caroline Bulot" userId="e4a0d9fc185445f7" providerId="LiveId" clId="{3D5ECC3B-3468-4777-AACC-E3EE2B414D1E}" dt="2023-01-20T08:34:33.935" v="6" actId="1076"/>
          <ac:picMkLst>
            <pc:docMk/>
            <pc:sldMk cId="1819977773" sldId="266"/>
            <ac:picMk id="5" creationId="{5E904DED-0A90-080E-496F-400EF3A3A223}"/>
          </ac:picMkLst>
        </pc:picChg>
        <pc:picChg chg="mod">
          <ac:chgData name="Caroline Bulot" userId="e4a0d9fc185445f7" providerId="LiveId" clId="{3D5ECC3B-3468-4777-AACC-E3EE2B414D1E}" dt="2023-01-20T08:34:23.444" v="1" actId="1076"/>
          <ac:picMkLst>
            <pc:docMk/>
            <pc:sldMk cId="1819977773" sldId="266"/>
            <ac:picMk id="7" creationId="{76DE28C1-38C5-D0C7-2B1E-D6A373EC32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25B77-7A4E-4FAE-B03D-274F915D9AB2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19208-F57A-40E5-8F0D-4D4C572299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58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8591-0479-4CA2-8D90-D1A1462E38A2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EC5E-5BCB-43DC-BCD3-2BCA7B91302B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8071-C610-4FA1-AA31-B5B2915CFCB1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1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212CF-84E9-41A5-8911-98D5F9C29B44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A35F-0CE4-46CF-BA7A-011B2DDE173B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4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46062-D8A1-484C-B11E-8A6CB46C4934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7C1BC781-5E3C-47CF-A18D-A4B1F64A1F92}" type="datetime1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3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9BD06-29E7-4757-8B38-675D2B47F221}" type="datetime1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3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D679-6272-45F1-806D-DEE17C825DDE}" type="datetime1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62739-CECC-4598-B1E9-3BA70DC2B3D3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BBED-7D1D-471D-8251-4AE04885B12D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0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18D1-0E1F-4F0B-9BE8-046D951CC30E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5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65794D4-DDCF-469D-A6C7-0AE18F6BB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D1B17DDE-E120-C88D-D925-AEABB99BC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 b="1905"/>
          <a:stretch/>
        </p:blipFill>
        <p:spPr>
          <a:xfrm>
            <a:off x="-22827" y="-669251"/>
            <a:ext cx="12192000" cy="685799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8D25AED-03FE-496D-84B1-6BD00730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6474AD-D65C-406B-83FB-C99C06007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99322EB-87AA-45C9-A03C-52A874D8C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BCB4F5-395E-4192-9EBB-E9F0255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4B1466F-6782-407B-9C00-8DF501BC0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28CCAE2-B347-4439-A6F8-1F1C3548F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FDDE5DC-1CFD-4141-BB8A-4E88DC95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28B0EB6-7696-43A6-802C-7F71D1BA0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4C27EFB-1419-4DCF-B0FB-19DFF555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469F2C-8E3D-4F5A-B109-74EB0C1C6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F21893-899E-456E-B2C0-18C3B8661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49F69B-8991-410D-B2BE-29792DFF0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3B3B6AE-A176-4E37-9DC3-693D4D4A1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251166D-5D02-4F59-9CDD-176C32DCB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19ECF99-A74F-4670-B781-193D17D55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8FECED-862A-4A60-A948-0B3FC1F6A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6596925-5663-4DBB-BA20-5D8E5168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04049C-063B-4F59-801F-1DE9B4220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DFD5EC-AD64-4EA0-99D4-659BE87BF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EDC0CD-7E2B-45B9-BEDA-07058067A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973EC6-F21A-40EB-9773-F830E205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727704-3B6D-4FBC-80D0-3452A7883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6C285D-96FA-4E4C-99DD-A4537CC8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1A87ECD-5CEA-4CF1-B4D6-231036363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8D3432C-F58F-418C-B2A2-B675E014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AA6FC6-50E8-4802-946A-A1408D034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879239-2C29-4598-89C4-DA6DE6099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5387EF3-939F-4251-95A2-B1FD10DB7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540311-BAC8-433E-9146-1804B5FD8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D33AD0E-0DD9-49E5-B606-1269FBFEE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D0FDA4-88B0-47B3-AD08-B58785CF0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7273F8E-C71F-44CE-9C4C-4D0231215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12B0A3-C534-5D76-8CD2-198C29A2A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1800353"/>
            <a:ext cx="10325636" cy="162864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Smart Armoire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7EAB4F-2999-197C-C9DB-E3638291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674328"/>
            <a:ext cx="10325636" cy="858662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Par Bulot Caroline &amp; Roesch Amélie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C4B76D-8272-1523-F61C-2C52A066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2D4564-E291-0C21-92E1-274AB278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361" y="452517"/>
            <a:ext cx="9821130" cy="953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Schéma électrique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7CF92AB-24C9-A311-C8BE-546F9008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27" y="1508049"/>
            <a:ext cx="8937062" cy="501480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FFC7BD-9FA6-CE5C-142F-989B2EA5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61CD3-217B-1643-D530-6D8B39DB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Programmation-Moteur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A7C627-0BBC-57B5-7860-566A28F1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Activation des sorties PWM (</a:t>
            </a:r>
            <a:r>
              <a:rPr lang="de-DE" b="0" i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Pulse Width Modulation)</a:t>
            </a:r>
          </a:p>
          <a:p>
            <a:pPr lvl="2"/>
            <a:r>
              <a:rPr lang="fr-FR" b="0" i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Eviter l’utilisation d’une carte </a:t>
            </a:r>
            <a:r>
              <a:rPr lang="fr-FR" b="0" i="0" err="1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arduino</a:t>
            </a:r>
            <a:r>
              <a:rPr lang="fr-FR" b="0" i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lvl="2"/>
            <a:r>
              <a:rPr lang="fr-FR">
                <a:solidFill>
                  <a:srgbClr val="111111"/>
                </a:solidFill>
                <a:latin typeface="Roboto" panose="020B0604020202020204" pitchFamily="2" charset="0"/>
              </a:rPr>
              <a:t>Simplification de la gestion des entrées/sorties</a:t>
            </a:r>
            <a:endParaRPr lang="fr-FR" b="0" i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lvl="2"/>
            <a:endParaRPr lang="fr-FR" b="0" i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lvl="2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798E3CF-65EF-9AEB-BAC5-8074B31A10CD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F59AAA-8FD7-932C-09C9-36BD975B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9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DD530E-2036-E8B7-ED13-F256C0AB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Programmation-Audio</a:t>
            </a:r>
            <a:endParaRPr lang="de-DE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ED54F3B-F89B-96CE-6FD4-56CA70FF3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6096000" y="2568111"/>
            <a:ext cx="5721213" cy="3563938"/>
          </a:xfr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7F7FC53-9458-54F7-3F06-AF8F080A00CD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6DE28C1-38C5-D0C7-2B1E-D6A373EC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r="7297" b="7809"/>
          <a:stretch>
            <a:fillRect/>
          </a:stretch>
        </p:blipFill>
        <p:spPr bwMode="auto">
          <a:xfrm>
            <a:off x="6953656" y="225004"/>
            <a:ext cx="4763423" cy="20743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49E552-2C8E-EFA4-5569-1D11737E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904DED-0A90-080E-496F-400EF3A3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87" y="2815438"/>
            <a:ext cx="5480862" cy="30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4F03A-3A11-C44D-9E6D-7EFB342B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Programmation-Reconnaissance Audio</a:t>
            </a:r>
            <a:endParaRPr lang="de-DE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7F98E28-7D36-84D3-F7E7-FAC1A78E1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79" y="2730537"/>
            <a:ext cx="4717315" cy="3563938"/>
          </a:xfr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BA35C758-FCC6-29D3-0236-1C77D4731379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7C6CE18-1F9D-0066-9CA7-C3F32CF1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75" y="2730537"/>
            <a:ext cx="6050479" cy="171275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5D274F-8D3C-2AEC-DD39-C1D5377F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D55824-B046-BEFE-6035-8D90648C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fr-FR"/>
              <a:t>Résultat final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567596-86A0-869A-D575-19984A71B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>
            <a:normAutofit/>
          </a:bodyPr>
          <a:lstStyle/>
          <a:p>
            <a:r>
              <a:rPr lang="fr-FR"/>
              <a:t>Résultat obtenu</a:t>
            </a:r>
          </a:p>
          <a:p>
            <a:r>
              <a:rPr lang="fr-FR"/>
              <a:t>Perspective d’amélioration</a:t>
            </a:r>
            <a:endParaRPr lang="de-DE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5754484-76A1-70C1-290E-314783AC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32" y="721096"/>
            <a:ext cx="7851702" cy="5135587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71C365-576D-619B-495E-D08B3DAC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90970BB-88AB-91B9-4EFD-90BBA2F05F4C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38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A886A-FEC6-EDAB-932B-295E3BB1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0F6B7-FF99-C5E7-9FEE-2DA15A811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Difficulté organisationnelle</a:t>
            </a:r>
          </a:p>
          <a:p>
            <a:r>
              <a:rPr lang="fr-FR"/>
              <a:t>Difficulté du au matériel (</a:t>
            </a:r>
            <a:r>
              <a:rPr lang="fr-FR" err="1"/>
              <a:t>jetson</a:t>
            </a:r>
            <a:r>
              <a:rPr lang="fr-FR"/>
              <a:t> nano + carte son)</a:t>
            </a:r>
          </a:p>
          <a:p>
            <a:pPr marL="0" indent="0">
              <a:buClr>
                <a:srgbClr val="79B273"/>
              </a:buClr>
              <a:buNone/>
            </a:pPr>
            <a:endParaRPr lang="fr-FR"/>
          </a:p>
          <a:p>
            <a:pPr marL="0" indent="0">
              <a:buClr>
                <a:srgbClr val="79B273"/>
              </a:buClr>
              <a:buNone/>
            </a:pPr>
            <a:r>
              <a:rPr lang="fr-FR"/>
              <a:t>Généralité :</a:t>
            </a:r>
          </a:p>
          <a:p>
            <a:pPr>
              <a:buClr>
                <a:srgbClr val="79B273"/>
              </a:buClr>
            </a:pPr>
            <a:r>
              <a:rPr lang="fr-FR"/>
              <a:t>Ce type de projet permet de se former à reconnaitre et anticiper les points qui seront bloquants et mesurer le temps que prend chaque action.</a:t>
            </a:r>
          </a:p>
          <a:p>
            <a:pPr marL="0" indent="0">
              <a:buNone/>
            </a:pPr>
            <a:endParaRPr lang="fr-FR"/>
          </a:p>
          <a:p>
            <a:pPr>
              <a:buClr>
                <a:srgbClr val="79B273"/>
              </a:buClr>
            </a:pPr>
            <a:endParaRPr lang="fr-FR"/>
          </a:p>
          <a:p>
            <a:pPr>
              <a:buClr>
                <a:srgbClr val="79B273"/>
              </a:buClr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15B32B-2FC9-F29F-A2E7-FFDDDCF3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8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Points d’interrogation de couleurs différentes">
            <a:extLst>
              <a:ext uri="{FF2B5EF4-FFF2-40B4-BE49-F238E27FC236}">
                <a16:creationId xmlns:a16="http://schemas.microsoft.com/office/drawing/2014/main" id="{1987FF17-BC8D-98A8-E036-1F0615CB0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61DD99F-F9BF-49DA-BC7B-42CD86858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68947B2-922A-4A9F-B513-73BC8D083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9CE09C-B48E-4ED1-97EC-8001F0312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7FA44C-CBBE-4A6A-9B8C-FE2B30351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B36708B-DA71-4826-8A43-1696EACE8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E924BAC-C287-437A-8769-565EAC396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B9372F-7763-4F64-9622-9BD4809A9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4098-338C-4D7F-B48A-1B4EA4E256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55A595-6E3F-4E13-8777-29451F5D0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56EDDD9-8BC9-4ABC-A386-07A28FE41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DE8E82-FD6D-44DC-929E-DA06E6E7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65105C-A3AD-4287-90F8-90B05C5B1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B25AE5-76CA-48D6-98E7-0A4C4697F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3E57E26-319E-4238-8A23-02B4BDFBD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42A5A18-96E6-4184-93CE-653D08A8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6D26CA-5894-4646-B4E9-5436AB034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E919D0F-DFF5-421C-9A0E-6D0A55B20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221A326-503B-4894-9440-166DF0D9A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FDCD6AC-804D-4FD4-B8E7-D9C940CC2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2A85EC1-89F0-4D89-AEA5-8EE136091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40E801-D7B7-460F-B310-DF6D63E37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16BF0E-8422-4D79-8AFF-049D024B5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35A8E8-4D0E-413C-AD6D-B4032D929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2C8CA1A-1DC3-4F75-B001-67FAB1063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2895D9E-7466-4936-B703-D966E1FED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F7887DC-C82C-4C56-A4A6-AB042C46C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D9804B-4534-400B-B8FD-6AF027B6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1143255-8E42-48AD-9227-C7567E6ED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34B3103-A057-4B8B-8222-0022C1E4B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2A1E27-9C03-4E35-83E4-F3DD8110B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70A11B8-1D02-4DA1-9D3F-DD9177CFB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DE95A37-8FF4-43E1-BC5D-23D6A5C34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5D0A56-1AA4-65FC-C04F-1AA53CD0AFA8}"/>
              </a:ext>
            </a:extLst>
          </p:cNvPr>
          <p:cNvSpPr txBox="1"/>
          <p:nvPr/>
        </p:nvSpPr>
        <p:spPr>
          <a:xfrm>
            <a:off x="684225" y="4514759"/>
            <a:ext cx="10631660" cy="2168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de votre attention,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Est-ce que vous avez des questions?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0A46BD-A8B7-6981-A721-B25243E6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80F8CB-3303-C61D-2343-D1EC352F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6AC7A3-8C0C-D599-24ED-4BA74E872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/>
              <a:t>Contexte</a:t>
            </a:r>
          </a:p>
          <a:p>
            <a:r>
              <a:rPr lang="fr-FR"/>
              <a:t>Organisation</a:t>
            </a:r>
          </a:p>
          <a:p>
            <a:r>
              <a:rPr lang="fr-FR"/>
              <a:t>Choix des composants</a:t>
            </a:r>
          </a:p>
          <a:p>
            <a:r>
              <a:rPr lang="fr-FR"/>
              <a:t>Structure</a:t>
            </a:r>
          </a:p>
          <a:p>
            <a:r>
              <a:rPr lang="fr-FR"/>
              <a:t>Schéma électrique</a:t>
            </a:r>
          </a:p>
          <a:p>
            <a:r>
              <a:rPr lang="fr-FR"/>
              <a:t>Programme</a:t>
            </a:r>
          </a:p>
          <a:p>
            <a:r>
              <a:rPr lang="fr-FR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D1561C-2D82-54CF-0AFF-6881B005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87E35-B4B5-FEF3-1C60-D671A086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F240B8-DB43-2BB9-45F1-605492F7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>
                <a:effectLst/>
                <a:latin typeface="Arial" panose="020B0604020202020204" pitchFamily="34" charset="0"/>
              </a:rPr>
              <a:t>Les objets du quotidien sont de plus en plus connectés pour répondre aux besoins des</a:t>
            </a:r>
            <a:br>
              <a:rPr lang="fr-FR"/>
            </a:br>
            <a:r>
              <a:rPr lang="fr-FR">
                <a:effectLst/>
                <a:latin typeface="Arial" panose="020B0604020202020204" pitchFamily="34" charset="0"/>
              </a:rPr>
              <a:t>utilisateurs. </a:t>
            </a:r>
          </a:p>
          <a:p>
            <a:r>
              <a:rPr lang="fr-FR">
                <a:effectLst/>
                <a:latin typeface="Arial" panose="020B0604020202020204" pitchFamily="34" charset="0"/>
              </a:rPr>
              <a:t>Cette armoire est prévue pour contenir des objets fragiles et coûteux, bref, à ne pas mettre entre toutes les mains. </a:t>
            </a:r>
          </a:p>
          <a:p>
            <a:r>
              <a:rPr lang="fr-FR">
                <a:effectLst/>
                <a:latin typeface="Arial" panose="020B0604020202020204" pitchFamily="34" charset="0"/>
              </a:rPr>
              <a:t>En parallèle, la crise sanitaire nous a montré à quel point l’isolement peut être un frein à notre</a:t>
            </a:r>
            <a:br>
              <a:rPr lang="fr-FR"/>
            </a:br>
            <a:r>
              <a:rPr lang="fr-FR">
                <a:effectLst/>
                <a:latin typeface="Arial" panose="020B0604020202020204" pitchFamily="34" charset="0"/>
              </a:rPr>
              <a:t>épanouissement personnel. Par conséquent, cette armoire devra être sociable. Elle sera capable</a:t>
            </a:r>
            <a:br>
              <a:rPr lang="fr-FR"/>
            </a:br>
            <a:r>
              <a:rPr lang="fr-FR">
                <a:effectLst/>
                <a:latin typeface="Arial" panose="020B0604020202020204" pitchFamily="34" charset="0"/>
              </a:rPr>
              <a:t>de faire la conversation et de ne s’ouvrir que lorsque l’utilisateur répond correctement à trois</a:t>
            </a:r>
            <a:br>
              <a:rPr lang="fr-FR"/>
            </a:br>
            <a:r>
              <a:rPr lang="fr-FR">
                <a:effectLst/>
                <a:latin typeface="Arial" panose="020B0604020202020204" pitchFamily="34" charset="0"/>
              </a:rPr>
              <a:t>questions.</a:t>
            </a:r>
            <a:endParaRPr lang="fr-FR"/>
          </a:p>
          <a:p>
            <a:r>
              <a:rPr lang="fr-FR" b="1"/>
              <a:t>Objectifs:</a:t>
            </a:r>
          </a:p>
          <a:p>
            <a:pPr lvl="2"/>
            <a:r>
              <a:rPr lang="fr-FR" b="1"/>
              <a:t>Système d’ouverture/fermeture d’une armoire</a:t>
            </a:r>
          </a:p>
          <a:p>
            <a:pPr lvl="2"/>
            <a:r>
              <a:rPr lang="fr-FR" b="1"/>
              <a:t>Système de déverrouillage grâce à un échange Q/R vocal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36DB2D-45A6-095D-2D22-123CE809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D0DA0-7DE5-C067-D8C2-9780F5BB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Organisation du projet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FB342E-1987-E4F9-C336-C6E55ECD2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Réutilisation des éléments de l’année dernière</a:t>
            </a:r>
          </a:p>
          <a:p>
            <a:r>
              <a:rPr lang="fr-FR"/>
              <a:t>Définition ensemble des fonctionnalités </a:t>
            </a:r>
          </a:p>
          <a:p>
            <a:r>
              <a:rPr lang="fr-FR"/>
              <a:t>Répartition des tâches pour avancement parallèle</a:t>
            </a:r>
          </a:p>
          <a:p>
            <a:pPr lvl="3"/>
            <a:r>
              <a:rPr lang="fr-FR"/>
              <a:t>Début de la programmation dès J1</a:t>
            </a:r>
          </a:p>
          <a:p>
            <a:pPr lvl="3"/>
            <a:r>
              <a:rPr lang="fr-FR"/>
              <a:t>Recherche des composants</a:t>
            </a:r>
          </a:p>
          <a:p>
            <a:pPr lvl="3"/>
            <a:r>
              <a:rPr lang="fr-FR"/>
              <a:t>Définition de la nouvelle structure</a:t>
            </a:r>
          </a:p>
          <a:p>
            <a:pPr lvl="3"/>
            <a:r>
              <a:rPr lang="fr-FR"/>
              <a:t>Découpe des plexiglas / création des boîtes</a:t>
            </a:r>
          </a:p>
          <a:p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15C6423-9B6B-D63C-4A03-39D7764E9A99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69EF1C-C071-27D4-B27C-8B527CB5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3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B623A-BEDB-CCB6-B8EF-6AA55FA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Ancien Projet-Armoire Capricieuse</a:t>
            </a:r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51C8881-2BF8-D5DE-2956-468AEEA918AF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95CAA-8437-424D-2E16-99389937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88" y="2282850"/>
            <a:ext cx="7875181" cy="409668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F38CF1-C757-2A83-1AE8-F98896F8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2D4EFD-5151-B3FE-1824-D5D80F8B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916043" cy="1881178"/>
          </a:xfrm>
        </p:spPr>
        <p:txBody>
          <a:bodyPr>
            <a:normAutofit/>
          </a:bodyPr>
          <a:lstStyle/>
          <a:p>
            <a:r>
              <a:rPr lang="fr-FR"/>
              <a:t>Choix des composants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42284-DF1D-E4D8-CAA5-CB544730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742552"/>
            <a:ext cx="8386397" cy="34695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600">
                <a:ea typeface="+mn-lt"/>
                <a:cs typeface="+mn-lt"/>
              </a:rPr>
              <a:t>Nous </a:t>
            </a:r>
            <a:r>
              <a:rPr lang="de-DE" sz="1600" err="1">
                <a:ea typeface="+mn-lt"/>
                <a:cs typeface="+mn-lt"/>
              </a:rPr>
              <a:t>avions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besoin</a:t>
            </a:r>
            <a:r>
              <a:rPr lang="de-DE" sz="1600">
                <a:ea typeface="+mn-lt"/>
                <a:cs typeface="+mn-lt"/>
              </a:rPr>
              <a:t> de </a:t>
            </a:r>
            <a:r>
              <a:rPr lang="de-DE" sz="1600" err="1">
                <a:ea typeface="+mn-lt"/>
                <a:cs typeface="+mn-lt"/>
              </a:rPr>
              <a:t>commander</a:t>
            </a:r>
            <a:r>
              <a:rPr lang="de-DE" sz="1600">
                <a:ea typeface="+mn-lt"/>
                <a:cs typeface="+mn-lt"/>
              </a:rPr>
              <a:t> : 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4 </a:t>
            </a:r>
            <a:r>
              <a:rPr lang="de-DE" sz="1600" err="1">
                <a:ea typeface="+mn-lt"/>
                <a:cs typeface="+mn-lt"/>
              </a:rPr>
              <a:t>capteurs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inductifs</a:t>
            </a:r>
            <a:r>
              <a:rPr lang="de-DE" sz="1600">
                <a:ea typeface="+mn-lt"/>
                <a:cs typeface="+mn-lt"/>
              </a:rPr>
              <a:t> 5V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3 LEDs </a:t>
            </a:r>
            <a:r>
              <a:rPr lang="de-DE" sz="1600" err="1">
                <a:ea typeface="+mn-lt"/>
                <a:cs typeface="+mn-lt"/>
              </a:rPr>
              <a:t>rouges</a:t>
            </a:r>
            <a:r>
              <a:rPr lang="de-DE" sz="1600">
                <a:ea typeface="+mn-lt"/>
                <a:cs typeface="+mn-lt"/>
              </a:rPr>
              <a:t> 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2 LEDs </a:t>
            </a:r>
            <a:r>
              <a:rPr lang="de-DE" sz="1600" err="1">
                <a:ea typeface="+mn-lt"/>
                <a:cs typeface="+mn-lt"/>
              </a:rPr>
              <a:t>vertes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1 LED </a:t>
            </a:r>
            <a:r>
              <a:rPr lang="de-DE" sz="1600" err="1">
                <a:ea typeface="+mn-lt"/>
                <a:cs typeface="+mn-lt"/>
              </a:rPr>
              <a:t>blanche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2 </a:t>
            </a:r>
            <a:r>
              <a:rPr lang="de-DE" sz="1600" err="1">
                <a:ea typeface="+mn-lt"/>
                <a:cs typeface="+mn-lt"/>
              </a:rPr>
              <a:t>moteurs</a:t>
            </a:r>
            <a:r>
              <a:rPr lang="de-DE" sz="1600">
                <a:ea typeface="+mn-lt"/>
                <a:cs typeface="+mn-lt"/>
              </a:rPr>
              <a:t> 5VDC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1 </a:t>
            </a:r>
            <a:r>
              <a:rPr lang="de-DE" sz="1600" err="1">
                <a:ea typeface="+mn-lt"/>
                <a:cs typeface="+mn-lt"/>
              </a:rPr>
              <a:t>bouton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poussoir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lumineux</a:t>
            </a:r>
            <a:r>
              <a:rPr lang="de-DE" sz="1600">
                <a:ea typeface="+mn-lt"/>
                <a:cs typeface="+mn-lt"/>
              </a:rPr>
              <a:t> 5V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2 </a:t>
            </a:r>
            <a:r>
              <a:rPr lang="de-DE" sz="1600" err="1">
                <a:ea typeface="+mn-lt"/>
                <a:cs typeface="+mn-lt"/>
              </a:rPr>
              <a:t>glissières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 err="1">
                <a:ea typeface="+mn-lt"/>
                <a:cs typeface="+mn-lt"/>
              </a:rPr>
              <a:t>Fil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nylon</a:t>
            </a:r>
            <a:r>
              <a:rPr lang="de-DE" sz="1600">
                <a:ea typeface="+mn-lt"/>
                <a:cs typeface="+mn-lt"/>
              </a:rPr>
              <a:t> 1mm de </a:t>
            </a:r>
            <a:r>
              <a:rPr lang="de-DE" sz="1600" err="1">
                <a:ea typeface="+mn-lt"/>
                <a:cs typeface="+mn-lt"/>
              </a:rPr>
              <a:t>diamètre</a:t>
            </a:r>
            <a:endParaRPr lang="de-DE" sz="1600"/>
          </a:p>
          <a:p>
            <a:pPr>
              <a:lnSpc>
                <a:spcPct val="100000"/>
              </a:lnSpc>
              <a:buClr>
                <a:srgbClr val="79B273"/>
              </a:buClr>
            </a:pPr>
            <a:r>
              <a:rPr lang="de-DE" sz="1600">
                <a:ea typeface="+mn-lt"/>
                <a:cs typeface="+mn-lt"/>
              </a:rPr>
              <a:t>Des </a:t>
            </a:r>
            <a:r>
              <a:rPr lang="de-DE" sz="1600" err="1">
                <a:ea typeface="+mn-lt"/>
                <a:cs typeface="+mn-lt"/>
              </a:rPr>
              <a:t>petites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poulies</a:t>
            </a:r>
            <a:endParaRPr lang="de-DE" sz="160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762E537-798D-44A6-E5A4-CABB5FFA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02" y="1244347"/>
            <a:ext cx="6401443" cy="40969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575314-5C51-26AA-23AC-C2A9335E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0C301EC-D854-D713-2A96-3078871B2FFF}"/>
              </a:ext>
            </a:extLst>
          </p:cNvPr>
          <p:cNvSpPr txBox="1">
            <a:spLocks/>
          </p:cNvSpPr>
          <p:nvPr/>
        </p:nvSpPr>
        <p:spPr>
          <a:xfrm>
            <a:off x="4322174" y="5722082"/>
            <a:ext cx="8386397" cy="708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1D311B">
                  <a:lumMod val="50000"/>
                  <a:lumOff val="50000"/>
                </a:srgbClr>
              </a:buClr>
              <a:buNone/>
            </a:pPr>
            <a:r>
              <a:rPr lang="de-DE" sz="1600">
                <a:ea typeface="+mn-lt"/>
                <a:cs typeface="+mn-lt"/>
              </a:rPr>
              <a:t>En </a:t>
            </a:r>
            <a:r>
              <a:rPr lang="de-DE" sz="1600" err="1">
                <a:ea typeface="+mn-lt"/>
                <a:cs typeface="+mn-lt"/>
              </a:rPr>
              <a:t>dehors</a:t>
            </a:r>
            <a:r>
              <a:rPr lang="de-DE" sz="1600">
                <a:ea typeface="+mn-lt"/>
                <a:cs typeface="+mn-lt"/>
              </a:rPr>
              <a:t> du </a:t>
            </a:r>
            <a:r>
              <a:rPr lang="de-DE" sz="1600" err="1">
                <a:ea typeface="+mn-lt"/>
                <a:cs typeface="+mn-lt"/>
              </a:rPr>
              <a:t>matériel</a:t>
            </a:r>
            <a:r>
              <a:rPr lang="de-DE" sz="1600">
                <a:ea typeface="+mn-lt"/>
                <a:cs typeface="+mn-lt"/>
              </a:rPr>
              <a:t> ci-dessus, a </a:t>
            </a:r>
            <a:r>
              <a:rPr lang="de-DE" sz="1600" err="1">
                <a:ea typeface="+mn-lt"/>
                <a:cs typeface="+mn-lt"/>
              </a:rPr>
              <a:t>aussi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été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utilisé</a:t>
            </a:r>
            <a:r>
              <a:rPr lang="de-DE" sz="1600">
                <a:ea typeface="+mn-lt"/>
                <a:cs typeface="+mn-lt"/>
              </a:rPr>
              <a:t> : 2 </a:t>
            </a:r>
            <a:r>
              <a:rPr lang="de-DE" sz="1600" err="1">
                <a:ea typeface="+mn-lt"/>
                <a:cs typeface="+mn-lt"/>
              </a:rPr>
              <a:t>axes</a:t>
            </a:r>
            <a:r>
              <a:rPr lang="de-DE" sz="1600">
                <a:ea typeface="+mn-lt"/>
                <a:cs typeface="+mn-lt"/>
              </a:rPr>
              <a:t> de </a:t>
            </a:r>
            <a:r>
              <a:rPr lang="de-DE" sz="1600" err="1">
                <a:ea typeface="+mn-lt"/>
                <a:cs typeface="+mn-lt"/>
              </a:rPr>
              <a:t>moteurs</a:t>
            </a:r>
            <a:r>
              <a:rPr lang="de-DE" sz="1600">
                <a:ea typeface="+mn-lt"/>
                <a:cs typeface="+mn-lt"/>
              </a:rPr>
              <a:t> de 1mm de </a:t>
            </a:r>
            <a:r>
              <a:rPr lang="de-DE" sz="1600" err="1">
                <a:ea typeface="+mn-lt"/>
                <a:cs typeface="+mn-lt"/>
              </a:rPr>
              <a:t>diamètre</a:t>
            </a:r>
            <a:r>
              <a:rPr lang="de-DE" sz="1600">
                <a:ea typeface="+mn-lt"/>
                <a:cs typeface="+mn-lt"/>
              </a:rPr>
              <a:t> et 4 </a:t>
            </a:r>
            <a:r>
              <a:rPr lang="de-DE" sz="1600" err="1">
                <a:ea typeface="+mn-lt"/>
                <a:cs typeface="+mn-lt"/>
              </a:rPr>
              <a:t>fines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bandes</a:t>
            </a:r>
            <a:r>
              <a:rPr lang="de-DE" sz="1600">
                <a:ea typeface="+mn-lt"/>
                <a:cs typeface="+mn-lt"/>
              </a:rPr>
              <a:t> de </a:t>
            </a:r>
            <a:r>
              <a:rPr lang="de-DE" sz="1600" err="1">
                <a:ea typeface="+mn-lt"/>
                <a:cs typeface="+mn-lt"/>
              </a:rPr>
              <a:t>caoutchoucs</a:t>
            </a:r>
            <a:r>
              <a:rPr lang="de-DE" sz="1600">
                <a:ea typeface="+mn-lt"/>
                <a:cs typeface="+mn-lt"/>
              </a:rPr>
              <a:t>.</a:t>
            </a:r>
            <a:endParaRPr lang="de-DE" sz="1600" err="1"/>
          </a:p>
          <a:p>
            <a:pPr marL="0" indent="0">
              <a:lnSpc>
                <a:spcPct val="100000"/>
              </a:lnSpc>
              <a:buClr>
                <a:srgbClr val="79B273"/>
              </a:buClr>
              <a:buNone/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183673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1" name="Freeform: Shape 13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6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029296-8137-6650-F252-44820F2E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fr-FR"/>
              <a:t>Structure </a:t>
            </a:r>
            <a:endParaRPr lang="de-DE"/>
          </a:p>
        </p:txBody>
      </p:sp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1E962430-2687-8170-81C0-ED448A9B6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788858" cy="4676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/>
              <a:t>Profilés</a:t>
            </a:r>
            <a:r>
              <a:rPr lang="en-US" b="1"/>
              <a:t> :</a:t>
            </a:r>
          </a:p>
          <a:p>
            <a:pPr>
              <a:buClr>
                <a:srgbClr val="79B273"/>
              </a:buClr>
            </a:pPr>
            <a:r>
              <a:rPr lang="en-US"/>
              <a:t>Reprise de la structure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aluminium</a:t>
            </a:r>
            <a:r>
              <a:rPr lang="en-US"/>
              <a:t> </a:t>
            </a:r>
            <a:r>
              <a:rPr lang="en-US" err="1"/>
              <a:t>initiale</a:t>
            </a:r>
            <a:endParaRPr lang="en-US"/>
          </a:p>
          <a:p>
            <a:pPr>
              <a:buClr>
                <a:srgbClr val="79B273"/>
              </a:buClr>
            </a:pPr>
            <a:r>
              <a:rPr lang="en-US" err="1"/>
              <a:t>Rajout</a:t>
            </a:r>
            <a:r>
              <a:rPr lang="en-US"/>
              <a:t> d'un étage </a:t>
            </a:r>
            <a:r>
              <a:rPr lang="en-US" err="1"/>
              <a:t>inférieur</a:t>
            </a:r>
            <a:endParaRPr lang="en-US"/>
          </a:p>
          <a:p>
            <a:pPr marL="0" indent="0">
              <a:buClr>
                <a:srgbClr val="79B273"/>
              </a:buClr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Plexiglas :</a:t>
            </a:r>
            <a:endParaRPr lang="en-US"/>
          </a:p>
          <a:p>
            <a:pPr>
              <a:buClr>
                <a:srgbClr val="79B273"/>
              </a:buClr>
            </a:pPr>
            <a:r>
              <a:rPr lang="en-US" err="1"/>
              <a:t>Rajout</a:t>
            </a:r>
            <a:r>
              <a:rPr lang="en-US"/>
              <a:t> de </a:t>
            </a:r>
            <a:r>
              <a:rPr lang="en-US" err="1"/>
              <a:t>portes</a:t>
            </a:r>
            <a:r>
              <a:rPr lang="en-US"/>
              <a:t> et d'un socle, simplification des </a:t>
            </a:r>
            <a:r>
              <a:rPr lang="en-US" err="1"/>
              <a:t>plexiglas</a:t>
            </a:r>
            <a:r>
              <a:rPr lang="en-US"/>
              <a:t>, zones sans </a:t>
            </a:r>
            <a:r>
              <a:rPr lang="en-US" err="1"/>
              <a:t>plexiglas</a:t>
            </a:r>
            <a:r>
              <a:rPr lang="en-US"/>
              <a:t> pour </a:t>
            </a:r>
            <a:r>
              <a:rPr lang="en-US" err="1"/>
              <a:t>l'accessibilité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92DC7DB-E0A0-603E-AA74-4D88A7D6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682585"/>
            <a:ext cx="4401655" cy="34993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116B66-30F9-FC11-3E5C-0474D0E0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7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1BEAE-9D68-D692-7FFE-012D116B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Découpe plexiglas</a:t>
            </a:r>
            <a:endParaRPr lang="de-D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198AD3-39F4-872C-33EB-3A773E3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81" y="3098002"/>
            <a:ext cx="4976087" cy="2647077"/>
          </a:xfrm>
        </p:spPr>
        <p:txBody>
          <a:bodyPr/>
          <a:lstStyle/>
          <a:p>
            <a:r>
              <a:rPr lang="fr-FR"/>
              <a:t>Découpe Jet d’eau INSA</a:t>
            </a:r>
          </a:p>
          <a:p>
            <a:pPr lvl="2"/>
            <a:r>
              <a:rPr lang="fr-FR"/>
              <a:t>Plan 3D des pièces</a:t>
            </a:r>
          </a:p>
          <a:p>
            <a:pPr lvl="2"/>
            <a:r>
              <a:rPr lang="fr-FR"/>
              <a:t>Pb plan</a:t>
            </a:r>
          </a:p>
          <a:p>
            <a:r>
              <a:rPr lang="fr-FR"/>
              <a:t>Découpe scie ruban</a:t>
            </a:r>
          </a:p>
          <a:p>
            <a:pPr lvl="2"/>
            <a:r>
              <a:rPr lang="fr-FR"/>
              <a:t>Tracé au marqueur sur le Plexiglas</a:t>
            </a:r>
          </a:p>
          <a:p>
            <a:pPr lvl="2"/>
            <a:r>
              <a:rPr lang="fr-FR"/>
              <a:t>Découpe grande plaque scie sauteuse</a:t>
            </a:r>
          </a:p>
          <a:p>
            <a:pPr lvl="2"/>
            <a:r>
              <a:rPr lang="fr-FR"/>
              <a:t>Découpe fine scie ruban</a:t>
            </a:r>
          </a:p>
          <a:p>
            <a:pPr lvl="2"/>
            <a:endParaRPr lang="fr-FR"/>
          </a:p>
          <a:p>
            <a:pPr lvl="2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A926402-8815-4C19-56BA-3C7B957FC6EC}"/>
              </a:ext>
            </a:extLst>
          </p:cNvPr>
          <p:cNvSpPr/>
          <p:nvPr/>
        </p:nvSpPr>
        <p:spPr>
          <a:xfrm>
            <a:off x="11461898" y="6294475"/>
            <a:ext cx="170121" cy="170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Scie à Ruban Scheppach HBS30 - Atelier des Boiseux">
            <a:extLst>
              <a:ext uri="{FF2B5EF4-FFF2-40B4-BE49-F238E27FC236}">
                <a16:creationId xmlns:a16="http://schemas.microsoft.com/office/drawing/2014/main" id="{71D5FB64-0CAC-3631-0BFC-9538C9993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307" y="88018"/>
            <a:ext cx="2781629" cy="33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jaune, transport, école&#10;&#10;Description générée automatiquement">
            <a:extLst>
              <a:ext uri="{FF2B5EF4-FFF2-40B4-BE49-F238E27FC236}">
                <a16:creationId xmlns:a16="http://schemas.microsoft.com/office/drawing/2014/main" id="{1671E767-8B67-F83E-D754-2E880D1E7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8"/>
          <a:stretch/>
        </p:blipFill>
        <p:spPr>
          <a:xfrm>
            <a:off x="5853579" y="3439005"/>
            <a:ext cx="4692503" cy="312597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501C50-6FE1-7676-41E2-FD7E2544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Right Triangle 24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2" name="Rectangle 251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9CF3400-712B-4A54-AA97-63691A14E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86" y="-1"/>
            <a:ext cx="12214827" cy="6858000"/>
            <a:chOff x="-6214" y="-1"/>
            <a:chExt cx="12214827" cy="6858000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BCC43BE-B496-4A5B-AAD7-F0F69BA21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7DD0A7-99B5-40E1-ABCA-BE535E775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CAF3513-E2DC-42F1-8F00-949F16CE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9685A4E-43E1-4ED0-93B0-8D4402783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CDC413A5-A523-40CC-96D3-ED63C394D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3D25610-0173-44F0-AFFE-7427F1F29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7925567-A2D3-4F52-B7E9-56C436EE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A167520C-8F3F-4CAE-A7ED-30476E6E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F43F498-AF93-41DF-89CA-D19BCE8F6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C21741E-506D-459F-AA12-6CE9F15CD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030791B-E6A0-471E-8709-0D8F9D238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D3F242F-79B7-4749-976F-A27C7D31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BE4F727-1ED6-4E04-B586-E058744B6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6994E2EC-2763-4131-9BD3-92C2AE172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3677D4-BFB6-47AF-8722-0A8D71E7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26A10715-F501-41F3-B1B7-E097A5263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2495331-9452-449E-8AB8-F0355F3C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88DD0C0-9E46-4E4E-ABC4-F908B3E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2E254AC-141E-46F7-86E8-0E741278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A20FC2D-6D9D-4AF1-9728-A9FB3CEE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F7E34D7-D4B0-403A-9AD2-714897B8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2C8BCEBA-2A4E-4177-A332-1DC5E76EF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B7B350A-903A-412A-8F4B-F0BCA602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2F2E75DC-BD54-41F1-9947-AFAED44FA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DE1290C-F8A4-48B6-BBD6-1D93D25B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AFE6EDC-0C88-4664-A186-CA6B82E4C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B281018-B505-45E1-B063-EA8474C8C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9104272-C096-4761-B915-A9D4B3881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CA26F8B-B3D2-4B34-8966-03EA36D13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9C68CA5-A882-4E90-AEA3-134C7A53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18A2B1-DA3F-4896-BF6A-9958C5BC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FECC5D-BE6A-3558-627E-6C325D25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51" y="4043512"/>
            <a:ext cx="3297219" cy="2381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d’ouverture</a:t>
            </a:r>
            <a:r>
              <a:rPr lang="en-US"/>
              <a:t> des </a:t>
            </a:r>
            <a:r>
              <a:rPr lang="en-US" err="1"/>
              <a:t>portes</a:t>
            </a:r>
            <a:endParaRPr lang="en-US"/>
          </a:p>
        </p:txBody>
      </p:sp>
      <p:pic>
        <p:nvPicPr>
          <p:cNvPr id="136" name="Picture 136">
            <a:extLst>
              <a:ext uri="{FF2B5EF4-FFF2-40B4-BE49-F238E27FC236}">
                <a16:creationId xmlns:a16="http://schemas.microsoft.com/office/drawing/2014/main" id="{E3AFA9B7-ADFE-579D-653C-CEA4AD18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8" r="3" b="13179"/>
          <a:stretch/>
        </p:blipFill>
        <p:spPr>
          <a:xfrm>
            <a:off x="1903" y="-7"/>
            <a:ext cx="6077804" cy="3604514"/>
          </a:xfrm>
          <a:custGeom>
            <a:avLst/>
            <a:gdLst/>
            <a:ahLst/>
            <a:cxnLst/>
            <a:rect l="l" t="t" r="r" b="b"/>
            <a:pathLst>
              <a:path w="6077804" h="3604514">
                <a:moveTo>
                  <a:pt x="0" y="0"/>
                </a:moveTo>
                <a:lnTo>
                  <a:pt x="6077804" y="0"/>
                </a:lnTo>
                <a:lnTo>
                  <a:pt x="6077804" y="3321937"/>
                </a:lnTo>
                <a:lnTo>
                  <a:pt x="5516914" y="3420963"/>
                </a:lnTo>
                <a:cubicBezTo>
                  <a:pt x="4259631" y="3624720"/>
                  <a:pt x="2876619" y="3710676"/>
                  <a:pt x="550645" y="3402391"/>
                </a:cubicBezTo>
                <a:lnTo>
                  <a:pt x="0" y="3324581"/>
                </a:lnTo>
                <a:close/>
              </a:path>
            </a:pathLst>
          </a:custGeom>
        </p:spPr>
      </p:pic>
      <p:pic>
        <p:nvPicPr>
          <p:cNvPr id="137" name="Picture 137">
            <a:extLst>
              <a:ext uri="{FF2B5EF4-FFF2-40B4-BE49-F238E27FC236}">
                <a16:creationId xmlns:a16="http://schemas.microsoft.com/office/drawing/2014/main" id="{A1FB1553-8779-09E3-8435-5207719B5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280"/>
          <a:stretch/>
        </p:blipFill>
        <p:spPr>
          <a:xfrm>
            <a:off x="6079707" y="12"/>
            <a:ext cx="6107918" cy="3321937"/>
          </a:xfrm>
          <a:custGeom>
            <a:avLst/>
            <a:gdLst/>
            <a:ahLst/>
            <a:cxnLst/>
            <a:rect l="l" t="t" r="r" b="b"/>
            <a:pathLst>
              <a:path w="6107918" h="3321937">
                <a:moveTo>
                  <a:pt x="0" y="0"/>
                </a:moveTo>
                <a:lnTo>
                  <a:pt x="6107918" y="0"/>
                </a:lnTo>
                <a:lnTo>
                  <a:pt x="6107918" y="2630869"/>
                </a:lnTo>
                <a:cubicBezTo>
                  <a:pt x="3060680" y="2630869"/>
                  <a:pt x="1537061" y="3032227"/>
                  <a:pt x="13442" y="3319564"/>
                </a:cubicBezTo>
                <a:lnTo>
                  <a:pt x="0" y="3321937"/>
                </a:lnTo>
                <a:close/>
              </a:path>
            </a:pathLst>
          </a:custGeom>
        </p:spPr>
      </p:pic>
      <p:sp>
        <p:nvSpPr>
          <p:cNvPr id="287" name="Right Triangle 286">
            <a:extLst>
              <a:ext uri="{FF2B5EF4-FFF2-40B4-BE49-F238E27FC236}">
                <a16:creationId xmlns:a16="http://schemas.microsoft.com/office/drawing/2014/main" id="{D507CED1-3C18-429E-A877-80F9779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4228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9FAA99-9F98-6820-4DF7-6C1449C3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A744D85-919A-33CB-57B2-8391A3CB197F}"/>
              </a:ext>
            </a:extLst>
          </p:cNvPr>
          <p:cNvSpPr txBox="1"/>
          <p:nvPr/>
        </p:nvSpPr>
        <p:spPr>
          <a:xfrm>
            <a:off x="5714999" y="3558048"/>
            <a:ext cx="553064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Composition :</a:t>
            </a:r>
          </a:p>
          <a:p>
            <a:endParaRPr lang="en-US" b="1"/>
          </a:p>
          <a:p>
            <a:pPr marL="285750" indent="-285750">
              <a:buFont typeface="Wingdings"/>
              <a:buChar char="§"/>
            </a:pPr>
            <a:r>
              <a:rPr lang="en-US"/>
              <a:t>Les </a:t>
            </a:r>
            <a:r>
              <a:rPr lang="en-US" err="1"/>
              <a:t>glissières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/>
              <a:t>Les </a:t>
            </a:r>
            <a:r>
              <a:rPr lang="en-US" err="1"/>
              <a:t>moteurs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/>
              <a:t>Les axes</a:t>
            </a:r>
          </a:p>
          <a:p>
            <a:pPr marL="285750" indent="-285750">
              <a:buFont typeface="Wingdings"/>
              <a:buChar char="§"/>
            </a:pPr>
            <a:r>
              <a:rPr lang="en-US"/>
              <a:t>Les </a:t>
            </a:r>
            <a:r>
              <a:rPr lang="en-US" err="1"/>
              <a:t>poulies</a:t>
            </a:r>
            <a:endParaRPr lang="en-US"/>
          </a:p>
          <a:p>
            <a:pPr marL="285750" indent="-285750">
              <a:buFont typeface="Wingdings"/>
              <a:buChar char="§"/>
            </a:pPr>
            <a:r>
              <a:rPr lang="en-US"/>
              <a:t>Le fil de nylon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osineVTI">
  <a:themeElements>
    <a:clrScheme name="AnalogousFromDarkSeedRightStep">
      <a:dk1>
        <a:srgbClr val="000000"/>
      </a:dk1>
      <a:lt1>
        <a:srgbClr val="FFFFFF"/>
      </a:lt1>
      <a:dk2>
        <a:srgbClr val="1D311B"/>
      </a:dk2>
      <a:lt2>
        <a:srgbClr val="F3F0F3"/>
      </a:lt2>
      <a:accent1>
        <a:srgbClr val="4FB748"/>
      </a:accent1>
      <a:accent2>
        <a:srgbClr val="3BB165"/>
      </a:accent2>
      <a:accent3>
        <a:srgbClr val="46B199"/>
      </a:accent3>
      <a:accent4>
        <a:srgbClr val="3B9BB1"/>
      </a:accent4>
      <a:accent5>
        <a:srgbClr val="4D7CC3"/>
      </a:accent5>
      <a:accent6>
        <a:srgbClr val="4E4BB8"/>
      </a:accent6>
      <a:hlink>
        <a:srgbClr val="BF773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9BBA37766BE24DB05EC8C5E43DBAC4" ma:contentTypeVersion="6" ma:contentTypeDescription="Ein neues Dokument erstellen." ma:contentTypeScope="" ma:versionID="823ac4245cfd2384a37c0e87f773d85a">
  <xsd:schema xmlns:xsd="http://www.w3.org/2001/XMLSchema" xmlns:xs="http://www.w3.org/2001/XMLSchema" xmlns:p="http://schemas.microsoft.com/office/2006/metadata/properties" xmlns:ns3="b5447e4b-3c35-48f7-a3d6-4215c45a9bfd" xmlns:ns4="367dc78a-ba4a-4da4-97a5-2fd1d02eec3c" targetNamespace="http://schemas.microsoft.com/office/2006/metadata/properties" ma:root="true" ma:fieldsID="6ffb124db34ef061676e29b5231c1dda" ns3:_="" ns4:_="">
    <xsd:import namespace="b5447e4b-3c35-48f7-a3d6-4215c45a9bfd"/>
    <xsd:import namespace="367dc78a-ba4a-4da4-97a5-2fd1d02eec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47e4b-3c35-48f7-a3d6-4215c45a9b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dc78a-ba4a-4da4-97a5-2fd1d02eec3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447e4b-3c35-48f7-a3d6-4215c45a9bf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3BDA39-EB7F-488E-9B1B-77502EFCD79D}">
  <ds:schemaRefs>
    <ds:schemaRef ds:uri="367dc78a-ba4a-4da4-97a5-2fd1d02eec3c"/>
    <ds:schemaRef ds:uri="b5447e4b-3c35-48f7-a3d6-4215c45a9b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432F175-3163-4D2F-A92A-F50881B2606C}">
  <ds:schemaRefs>
    <ds:schemaRef ds:uri="367dc78a-ba4a-4da4-97a5-2fd1d02eec3c"/>
    <ds:schemaRef ds:uri="b5447e4b-3c35-48f7-a3d6-4215c45a9b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B57DE0-8366-4CDD-9B18-83F352C15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CosineVTI</vt:lpstr>
      <vt:lpstr>Smart Armoire</vt:lpstr>
      <vt:lpstr>Sommaire</vt:lpstr>
      <vt:lpstr>Le contexte</vt:lpstr>
      <vt:lpstr>Organisation du projet</vt:lpstr>
      <vt:lpstr>Ancien Projet-Armoire Capricieuse</vt:lpstr>
      <vt:lpstr>Choix des composants</vt:lpstr>
      <vt:lpstr>Structure </vt:lpstr>
      <vt:lpstr>Découpe plexiglas</vt:lpstr>
      <vt:lpstr>Système d’ouverture des portes</vt:lpstr>
      <vt:lpstr>Schéma électrique</vt:lpstr>
      <vt:lpstr>Programmation-Moteur</vt:lpstr>
      <vt:lpstr>Programmation-Audio</vt:lpstr>
      <vt:lpstr>Programmation-Reconnaissance Audio</vt:lpstr>
      <vt:lpstr>Résultat final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Armoire</dc:title>
  <dc:creator>Caroline Bulot</dc:creator>
  <cp:revision>1</cp:revision>
  <dcterms:created xsi:type="dcterms:W3CDTF">2023-01-11T12:22:26Z</dcterms:created>
  <dcterms:modified xsi:type="dcterms:W3CDTF">2023-01-20T14:56:32Z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0x010100BA9BBA37766BE24DB05EC8C5E43DBAC4</vt:lpwstr>
  </property>
</Properties>
</file>